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Профилактика агрессивного поведения  ребёнка</a:t>
            </a:r>
            <a:endParaRPr lang="ru-RU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056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b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Требование внимания</a:t>
            </a:r>
            <a:b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6264696" cy="4694854"/>
          </a:xfrm>
        </p:spPr>
      </p:pic>
      <p:sp>
        <p:nvSpPr>
          <p:cNvPr id="4" name="Прямоугольник 3"/>
          <p:cNvSpPr/>
          <p:nvPr/>
        </p:nvSpPr>
        <p:spPr>
          <a:xfrm>
            <a:off x="899592" y="3892842"/>
            <a:ext cx="7848872" cy="2808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СОВЕТ: </a:t>
            </a:r>
            <a:r>
              <a:rPr lang="ru-RU" sz="3200" dirty="0">
                <a:latin typeface="Times New Roman"/>
                <a:ea typeface="Times New Roman"/>
              </a:rPr>
              <a:t>стараться уделять внимание ребёнку ежедневно, независимо от того, сколько ещё не сделанных дел и как сильно вы устали.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0852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577" y="1600200"/>
            <a:ext cx="6030845" cy="45259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Чувство беспомощности, неуверенности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9761" y="1600200"/>
            <a:ext cx="8352928" cy="4577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СОВЕТ: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Постоянно показывать ребёнку, что он – самое лучшее в вашей жизни.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5293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kern="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"/>
              </a:rPr>
              <a:t>Как помочь ребёнку стать менее агрессивным?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b="1" kern="5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"/>
                <a:cs typeface="Times New Roman"/>
              </a:rPr>
              <a:t>1.Создавать условия для снятия напряжения через движения (спорт, соревнования, спектакли, игры, походы).</a:t>
            </a:r>
            <a:endParaRPr lang="ru-RU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br>
              <a:rPr lang="ru-RU" b="1" kern="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"/>
                <a:cs typeface="Times New Roman"/>
              </a:rPr>
            </a:br>
            <a:r>
              <a:rPr lang="ru-RU" b="1" kern="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"/>
                <a:cs typeface="Times New Roman"/>
              </a:rPr>
              <a:t>2.Научить правильно направлять, проявлять свои чувства, не обижая других. </a:t>
            </a:r>
            <a:br>
              <a:rPr lang="ru-RU" kern="50" dirty="0">
                <a:solidFill>
                  <a:srgbClr val="000000"/>
                </a:solidFill>
                <a:latin typeface="Times New Roman"/>
                <a:ea typeface="Arial"/>
                <a:cs typeface="Times New Roman"/>
              </a:rPr>
            </a:br>
            <a:endParaRPr lang="ru-RU" sz="2800" dirty="0"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b="1" kern="5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"/>
                <a:cs typeface="Times New Roman"/>
              </a:rPr>
              <a:t>3. Самое главное - научить ребёнка разряжаться, т.е. избавляться от раздражения, гнева, обиды. 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b="1" i="1" kern="5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Arial"/>
                <a:cs typeface="Times New Roman"/>
              </a:rPr>
              <a:t>«Если у мальчика нет возможности пинать мячик, он будет пинать других детей».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360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+mj-cs"/>
            </a:endParaRPr>
          </a:p>
          <a:p>
            <a:pPr marL="0" indent="0" algn="ctr">
              <a:buNone/>
            </a:pP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  <a:cs typeface="+mj-cs"/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+mj-cs"/>
              </a:rPr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200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Агрессивность – мотивированное, деструктивное поведение, которое противоречит нормам и правилам, существования людей в обществе, наносящее физический вред или моральный ущерб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.</a:t>
            </a:r>
            <a:r>
              <a:rPr lang="ru-RU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</a:p>
          <a:p>
            <a:pPr marL="0" indent="0" algn="ctr">
              <a:spcAft>
                <a:spcPts val="0"/>
              </a:spcAft>
              <a:buNone/>
            </a:pPr>
            <a:endParaRPr lang="ru-RU" sz="2800" dirty="0">
              <a:solidFill>
                <a:srgbClr val="7030A0"/>
              </a:solidFill>
              <a:ea typeface="Calibri"/>
              <a:cs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6"/>
            <a:ext cx="5226100" cy="3591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76979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Виды детской агрессии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501141"/>
              </p:ext>
            </p:extLst>
          </p:nvPr>
        </p:nvGraphicFramePr>
        <p:xfrm>
          <a:off x="971600" y="1772816"/>
          <a:ext cx="7200800" cy="4106274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4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Целенаправленно - враждебный вид -  агрессия как желание нанести вред другому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28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Нормативно - инструментальный вид - агрессия как норма поведения и общения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endParaRPr lang="ru-RU" sz="28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Импульсивно - демонстративный вид – агрессия как средство привлечения внимания</a:t>
                      </a:r>
                      <a:endParaRPr lang="ru-RU" sz="2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202989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Причины детской агрессии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5040560" cy="47510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013474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Усталость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67" y="1600200"/>
            <a:ext cx="6146665" cy="4525963"/>
          </a:xfrm>
        </p:spPr>
      </p:pic>
      <p:sp>
        <p:nvSpPr>
          <p:cNvPr id="4" name="Прямоугольник 3"/>
          <p:cNvSpPr/>
          <p:nvPr/>
        </p:nvSpPr>
        <p:spPr>
          <a:xfrm>
            <a:off x="719571" y="1600200"/>
            <a:ext cx="7704856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СОВЕТ: </a:t>
            </a:r>
            <a:r>
              <a:rPr lang="ru-RU" sz="3200" b="1" dirty="0">
                <a:latin typeface="Times New Roman"/>
                <a:ea typeface="Times New Roman"/>
              </a:rPr>
              <a:t>Если ребенок склонен к перевозбуждению, все подвижные игры прекращайте за 2 часа до сна. Полезен теплый душ и дневной отдых </a:t>
            </a:r>
          </a:p>
          <a:p>
            <a:pPr algn="ctr"/>
            <a:r>
              <a:rPr lang="ru-RU" sz="3200" b="1" dirty="0">
                <a:latin typeface="Times New Roman"/>
                <a:ea typeface="Times New Roman"/>
              </a:rPr>
              <a:t>(особенно летом)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53183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5" y="1628800"/>
            <a:ext cx="5476883" cy="410445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Негативное </a:t>
            </a:r>
            <a:r>
              <a:rPr lang="ru-RU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самовосприятие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spcAft>
                <a:spcPts val="0"/>
              </a:spcAft>
              <a:buNone/>
            </a:pP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СОВЕТ: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Одно из средств против этого - "я-сообщение". Нужно говорить не "ты меня убиваешь, когда так делаешь", а "мне очень плохо, когда ты так делаешь"; не "ты мешаешь", а "знаешь, всем детям плохо, когда ты шумишь". Т.е. реагировать не на личность, а на конкретный поступок и помочь ребенку это понять.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39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Страх (т. е. "защитная агрессия") 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214" y="1384870"/>
            <a:ext cx="5637572" cy="3758381"/>
          </a:xfrm>
        </p:spPr>
      </p:pic>
      <p:sp>
        <p:nvSpPr>
          <p:cNvPr id="4" name="Прямоугольник 3"/>
          <p:cNvSpPr/>
          <p:nvPr/>
        </p:nvSpPr>
        <p:spPr>
          <a:xfrm>
            <a:off x="647564" y="4005064"/>
            <a:ext cx="784887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b="1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СОВЕТ: 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Объясните ребенку причину запрета. Если желание ребенка просто несвоевременно, можно предложить ему какой-нибудь компромисс ("мы сделаем это, но позже").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50259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Проявление жажды власти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401816"/>
            <a:ext cx="3256756" cy="4885134"/>
          </a:xfrm>
        </p:spPr>
      </p:pic>
      <p:sp>
        <p:nvSpPr>
          <p:cNvPr id="4" name="Прямоугольник 3"/>
          <p:cNvSpPr/>
          <p:nvPr/>
        </p:nvSpPr>
        <p:spPr>
          <a:xfrm>
            <a:off x="547750" y="4342734"/>
            <a:ext cx="82809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СОВЕТ: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нужно уметь вовремя твердо сказать ребенку: "Я не позволю тебе этого делать".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327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Социальное научение </a:t>
            </a:r>
            <a:b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</a:b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(пример взрослых, киногерои и т.д.)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063" y="1600200"/>
            <a:ext cx="5877874" cy="4525963"/>
          </a:xfrm>
        </p:spPr>
      </p:pic>
      <p:sp>
        <p:nvSpPr>
          <p:cNvPr id="5" name="Прямоугольник 4"/>
          <p:cNvSpPr/>
          <p:nvPr/>
        </p:nvSpPr>
        <p:spPr>
          <a:xfrm>
            <a:off x="570384" y="2351013"/>
            <a:ext cx="8003232" cy="30243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СОВЕТ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 </a:t>
            </a:r>
            <a:r>
              <a:rPr lang="ru-RU" sz="3200" dirty="0">
                <a:cs typeface="Aharoni" panose="02010803020104030203" pitchFamily="2" charset="-79"/>
              </a:rPr>
              <a:t>Строго следить за проявлением эмоций в присутствии детей</a:t>
            </a:r>
          </a:p>
        </p:txBody>
      </p:sp>
    </p:spTree>
    <p:extLst>
      <p:ext uri="{BB962C8B-B14F-4D97-AF65-F5344CB8AC3E}">
        <p14:creationId xmlns:p14="http://schemas.microsoft.com/office/powerpoint/2010/main" val="2806750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385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Aharoni</vt:lpstr>
      <vt:lpstr>Arial</vt:lpstr>
      <vt:lpstr>Calibri</vt:lpstr>
      <vt:lpstr>Times New Roman</vt:lpstr>
      <vt:lpstr>Тема Office</vt:lpstr>
      <vt:lpstr>Профилактика агрессивного поведения  ребёнка</vt:lpstr>
      <vt:lpstr>Презентация PowerPoint</vt:lpstr>
      <vt:lpstr>Виды детской агрессии</vt:lpstr>
      <vt:lpstr>Причины детской агрессии</vt:lpstr>
      <vt:lpstr>Усталость</vt:lpstr>
      <vt:lpstr>Негативное самовосприятие</vt:lpstr>
      <vt:lpstr>Страх (т. е. "защитная агрессия") </vt:lpstr>
      <vt:lpstr>Проявление жажды власти</vt:lpstr>
      <vt:lpstr>Социальное научение  (пример взрослых, киногерои и т.д.) </vt:lpstr>
      <vt:lpstr> Требование внимания </vt:lpstr>
      <vt:lpstr>Чувство беспомощности, неуверенности</vt:lpstr>
      <vt:lpstr>Как помочь ребёнку стать менее агрессивным?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агрессивного поведения  ребёнка</dc:title>
  <dc:creator>Аня</dc:creator>
  <cp:lastModifiedBy>tree</cp:lastModifiedBy>
  <cp:revision>33</cp:revision>
  <dcterms:created xsi:type="dcterms:W3CDTF">2017-09-28T05:46:06Z</dcterms:created>
  <dcterms:modified xsi:type="dcterms:W3CDTF">2023-10-29T18:27:45Z</dcterms:modified>
</cp:coreProperties>
</file>